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98" r:id="rId2"/>
    <p:sldId id="373" r:id="rId3"/>
    <p:sldId id="383" r:id="rId4"/>
    <p:sldId id="374" r:id="rId5"/>
    <p:sldId id="384" r:id="rId6"/>
    <p:sldId id="375" r:id="rId7"/>
    <p:sldId id="376" r:id="rId8"/>
    <p:sldId id="377" r:id="rId9"/>
    <p:sldId id="378" r:id="rId10"/>
    <p:sldId id="379" r:id="rId11"/>
    <p:sldId id="385" r:id="rId12"/>
    <p:sldId id="380" r:id="rId13"/>
    <p:sldId id="290" r:id="rId14"/>
    <p:sldId id="303" r:id="rId15"/>
    <p:sldId id="299" r:id="rId16"/>
    <p:sldId id="305" r:id="rId17"/>
    <p:sldId id="296" r:id="rId1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1343025" y="1"/>
            <a:ext cx="3228975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343025" y="4485504"/>
            <a:ext cx="3228975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56626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jana.radejova@kraj-lbc.cz" TargetMode="External"/><Relationship Id="rId2" Type="http://schemas.openxmlformats.org/officeDocument/2006/relationships/hyperlink" Target="mailto:lenka.cvrckova@kraj-lbc.cz" TargetMode="Externa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9159" y="766575"/>
            <a:ext cx="7504611" cy="1541417"/>
          </a:xfrm>
        </p:spPr>
        <p:txBody>
          <a:bodyPr>
            <a:noAutofit/>
          </a:bodyPr>
          <a:lstStyle/>
          <a:p>
            <a:r>
              <a:rPr lang="cs-CZ" sz="4800" b="1" dirty="0">
                <a:solidFill>
                  <a:srgbClr val="FF0000"/>
                </a:solidFill>
              </a:rPr>
              <a:t>EKONOMICKÁ ČÁST</a:t>
            </a:r>
            <a:br>
              <a:rPr lang="cs-CZ" sz="4800" b="1" dirty="0">
                <a:solidFill>
                  <a:srgbClr val="FF0000"/>
                </a:solidFill>
              </a:rPr>
            </a:br>
            <a:r>
              <a:rPr lang="cs-CZ" sz="4800" b="1" dirty="0">
                <a:solidFill>
                  <a:srgbClr val="FF0000"/>
                </a:solidFill>
              </a:rPr>
              <a:t>(oddělení nepřímých nákladů)</a:t>
            </a:r>
            <a:endParaRPr lang="cs-CZ" sz="4800" b="1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7C664B2-350A-F404-AD78-4BF29B95424E}"/>
              </a:ext>
            </a:extLst>
          </p:cNvPr>
          <p:cNvSpPr txBox="1"/>
          <p:nvPr/>
        </p:nvSpPr>
        <p:spPr>
          <a:xfrm>
            <a:off x="2039983" y="3213352"/>
            <a:ext cx="506403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1400" b="1" dirty="0"/>
              <a:t>Ing. Michaela Stříbrná</a:t>
            </a:r>
          </a:p>
          <a:p>
            <a:pPr algn="ctr"/>
            <a:r>
              <a:rPr lang="cs-CZ" sz="1400" dirty="0"/>
              <a:t>vedoucí oddělení financování nepřímých nákladů</a:t>
            </a:r>
          </a:p>
          <a:p>
            <a:pPr algn="ctr"/>
            <a:r>
              <a:rPr lang="cs-CZ" sz="1400" dirty="0"/>
              <a:t>(michaela.stribrna@kraj-lbc.cz)</a:t>
            </a:r>
          </a:p>
        </p:txBody>
      </p:sp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3EE3A18A-6196-E3B9-59FF-17B2482093A4}"/>
              </a:ext>
            </a:extLst>
          </p:cNvPr>
          <p:cNvSpPr txBox="1"/>
          <p:nvPr/>
        </p:nvSpPr>
        <p:spPr>
          <a:xfrm>
            <a:off x="256109" y="601161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1"/>
                </a:solidFill>
              </a:rPr>
              <a:t>Porada ředitelů škol a školských zařízení zřizovaných LK Ekonomická část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E66E89B8-ECE7-09BA-0FFF-EE8E7007C538}"/>
              </a:ext>
            </a:extLst>
          </p:cNvPr>
          <p:cNvSpPr/>
          <p:nvPr/>
        </p:nvSpPr>
        <p:spPr>
          <a:xfrm>
            <a:off x="7829006" y="6170632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prosince 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124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578004" y="340359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_Liberecko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826725"/>
              </p:ext>
            </p:extLst>
          </p:nvPr>
        </p:nvGraphicFramePr>
        <p:xfrm>
          <a:off x="326136" y="825390"/>
          <a:ext cx="8136583" cy="4434508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2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Základní škola a mateřská škola logopedická,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Výměna otvorových výplní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17 000 000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0280795"/>
                  </a:ext>
                </a:extLst>
              </a:tr>
              <a:tr h="3295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Základní škola a mateřská škola logopedická, Liberec</a:t>
                      </a:r>
                    </a:p>
                    <a:p>
                      <a:pPr algn="l" fontAlgn="ctr"/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Oprava podlahy v tělocvičně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12806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Střední škola hospodářská a lesnická, Frýdlant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Oprava havárie rozvodů vody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5 400 000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3441015"/>
                  </a:ext>
                </a:extLst>
              </a:tr>
              <a:tr h="30639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Dětský domov, Frýdlant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Rekonstrukce fasády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8953390"/>
                  </a:ext>
                </a:extLst>
              </a:tr>
              <a:tr h="36315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Střední škola strojní, stavební a dopravní, Liberec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Projektová dokumentace – Oprava střechy objekt Letná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2 000 000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4623550"/>
                  </a:ext>
                </a:extLst>
              </a:tr>
              <a:tr h="275905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Střední průmyslová škola stavební, Liberec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Projektová dokumentace – zateplení přístavby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2 000 000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7398396"/>
                  </a:ext>
                </a:extLst>
              </a:tr>
              <a:tr h="2759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Střední škola hospodářská a lesnická, Frýdlant</a:t>
                      </a:r>
                      <a:endParaRPr lang="cs-CZ" sz="1200" b="1" i="1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Realizace nového komplexního řešení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31 906 000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34698"/>
                  </a:ext>
                </a:extLst>
              </a:tr>
              <a:tr h="2759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průmyslová škola a VOŠ, Liberec</a:t>
                      </a:r>
                      <a:endParaRPr lang="cs-CZ" sz="1200" b="1" i="1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Obnova počítačové učebny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00266408"/>
                  </a:ext>
                </a:extLst>
              </a:tr>
              <a:tr h="24026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Gymnázium, F. X. Šaldy, Liberec</a:t>
                      </a:r>
                      <a:endParaRPr lang="cs-CZ" sz="1200" b="1" i="1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Investiční záměr – dostavba gymnázia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3147619"/>
                  </a:ext>
                </a:extLst>
              </a:tr>
              <a:tr h="18807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Gymnázium, F. X. Šaldy, Liberec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Výstavba nového pavilonu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2 500 000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8177553"/>
                  </a:ext>
                </a:extLst>
              </a:tr>
              <a:tr h="20539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Střední průmyslová škola a VOŠ, Liberec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Úprava prostor areálu Masarykova a Tyršova, Liberec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4 000 000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4509774"/>
                  </a:ext>
                </a:extLst>
              </a:tr>
              <a:tr h="21513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Základní škola a mateřská škola logopedická, Liberec</a:t>
                      </a:r>
                      <a:endParaRPr lang="cs-CZ" sz="1200" b="1" i="1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Výstavba venkovní učebny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2 800 000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02526986"/>
                  </a:ext>
                </a:extLst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Základní škola a mateřská škola pro těl. postižené, Liberec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Revitalizace vnitřních prostor školy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845 000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759193"/>
                  </a:ext>
                </a:extLst>
              </a:tr>
              <a:tr h="1534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Dětský domov, Frýdlant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Rekonstrukce fasády – dofinancování akce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1 000 000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33702822"/>
                  </a:ext>
                </a:extLst>
              </a:tr>
              <a:tr h="17075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Dětský domov, Jablonné v Podještědí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Pořízení altánu a herních prvků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590 000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38552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96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_Liberecko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461654"/>
              </p:ext>
            </p:extLst>
          </p:nvPr>
        </p:nvGraphicFramePr>
        <p:xfrm>
          <a:off x="359693" y="1484784"/>
          <a:ext cx="8136582" cy="3239896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1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32955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IROP - Školy bez bariér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12806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průmyslová škola a VOŠ,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areál Masarykova,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3441015"/>
                  </a:ext>
                </a:extLst>
              </a:tr>
              <a:tr h="41368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Operační program - Životní prostřední - projekty Snížení energetické náročnosti objektů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4170308"/>
                  </a:ext>
                </a:extLst>
              </a:tr>
              <a:tr h="36315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průmyslová škola a VOŠ, Liberec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Rekonstrukce vytápění, modernizace osvětlení, výměna oken – dílny – Tyršova,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18 000 000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4623550"/>
                  </a:ext>
                </a:extLst>
              </a:tr>
              <a:tr h="275905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hospodářská a lesnická, Frýdlant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Tělocvična Zámecká – zateplení, FVE vč. dobíjecí stanice – příprava projektu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7398396"/>
                  </a:ext>
                </a:extLst>
              </a:tr>
              <a:tr h="28803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Operační program - Životní prostřední - Fotovoltaické elektrárny (FVE)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70297435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odborná škola,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příprava projektu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1000059"/>
                  </a:ext>
                </a:extLst>
              </a:tr>
              <a:tr h="27278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Základní škola a mateřská škola logopedická,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příprava projektu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41478203"/>
                  </a:ext>
                </a:extLst>
              </a:tr>
              <a:tr h="272787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gastronomie a služeb, Liberec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příprava projektu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1 000 000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5624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6489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_Liberecko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147264"/>
              </p:ext>
            </p:extLst>
          </p:nvPr>
        </p:nvGraphicFramePr>
        <p:xfrm>
          <a:off x="359693" y="1484784"/>
          <a:ext cx="8136582" cy="3458403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1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Hospodaření s vodou v krajině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73549767"/>
                  </a:ext>
                </a:extLst>
              </a:tr>
              <a:tr h="344795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hospodářská a lesnická, Frýdlant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nádrže - zadržení vody v krajině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5242158"/>
                  </a:ext>
                </a:extLst>
              </a:tr>
              <a:tr h="32955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Elektromobilita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12806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průmyslová škola a VOŠ,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 užitkové pick-up)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3441015"/>
                  </a:ext>
                </a:extLst>
              </a:tr>
              <a:tr h="413685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hospodářská a lesnická, Frýdlant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(osobní) a M1(vícemístné)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2 450 000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4170308"/>
                  </a:ext>
                </a:extLst>
              </a:tr>
              <a:tr h="306395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Základní škola a mateřská škola pro tělesně postižené, Liberec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953390"/>
                  </a:ext>
                </a:extLst>
              </a:tr>
              <a:tr h="36315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Dětský domov, Jablonné v Podještědí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4623550"/>
                  </a:ext>
                </a:extLst>
              </a:tr>
              <a:tr h="27590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celkem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168 871 000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398396"/>
                  </a:ext>
                </a:extLst>
              </a:tr>
              <a:tr h="2759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 nových investičních akcí za 12.835.000 Kč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663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385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599A3E85-E084-BD01-D6BA-7740627846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32367" y="5722955"/>
            <a:ext cx="455738" cy="178857"/>
          </a:xfrm>
          <a:prstGeom prst="rect">
            <a:avLst/>
          </a:prstGeom>
        </p:spPr>
      </p:pic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397814CB-4655-F3AD-111C-2254DCDEE498}"/>
              </a:ext>
            </a:extLst>
          </p:cNvPr>
          <p:cNvSpPr txBox="1">
            <a:spLocks/>
          </p:cNvSpPr>
          <p:nvPr/>
        </p:nvSpPr>
        <p:spPr>
          <a:xfrm>
            <a:off x="431074" y="502766"/>
            <a:ext cx="8281851" cy="510172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4400" b="1" i="1" dirty="0">
                <a:solidFill>
                  <a:srgbClr val="FF0000"/>
                </a:solidFill>
                <a:latin typeface="+mj-lt"/>
              </a:rPr>
              <a:t>ROZPOČET ROK 2024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Návrh provozního rozpočtu na rok 2024 – </a:t>
            </a:r>
            <a:r>
              <a:rPr lang="cs-CZ" altLang="cs-CZ" sz="1800" b="1" u="sng" dirty="0"/>
              <a:t>částka 398.346.760 Kč: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Pokrytí nákladů na energie – celkem	151.860.000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	el. energie		61.782.000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	plyn			61.484.000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	</a:t>
            </a:r>
            <a:r>
              <a:rPr lang="cs-CZ" altLang="cs-CZ" sz="1800" dirty="0" err="1"/>
              <a:t>dálk</a:t>
            </a:r>
            <a:r>
              <a:rPr lang="cs-CZ" altLang="cs-CZ" sz="1800" dirty="0"/>
              <a:t>. teplo		28.594.000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Odpisy MM + NM		44.400.380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Čistý provoz		202.086.380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Rezerva 			15.000.000 Kč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sz="1200" b="1" u="sng" dirty="0"/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b="1" u="sng" dirty="0"/>
              <a:t>Schválený rozpočet 2023 - částka 494.043.750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v tom energie: 247.557.000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čistý provoz: 207.295.760 Kč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242232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6D48AF97-7498-CFF2-59F8-75F7032A044A}"/>
              </a:ext>
            </a:extLst>
          </p:cNvPr>
          <p:cNvSpPr txBox="1"/>
          <p:nvPr/>
        </p:nvSpPr>
        <p:spPr>
          <a:xfrm>
            <a:off x="1542505" y="730861"/>
            <a:ext cx="583038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cs-CZ" altLang="cs-CZ" sz="4400" b="1" i="1" dirty="0">
                <a:solidFill>
                  <a:srgbClr val="FF0000"/>
                </a:solidFill>
                <a:latin typeface="+mj-lt"/>
              </a:rPr>
              <a:t>ROZPOČET ROK 2024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AAA37EB-6974-A1E4-0FE2-94DDEE4AAC76}"/>
              </a:ext>
            </a:extLst>
          </p:cNvPr>
          <p:cNvSpPr txBox="1"/>
          <p:nvPr/>
        </p:nvSpPr>
        <p:spPr>
          <a:xfrm>
            <a:off x="671512" y="1522836"/>
            <a:ext cx="75723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/>
              <a:t>Kapitola 912 04 – Mimořádné účelové příspěvky PO OŠMTS – 17.580.000 Kč</a:t>
            </a:r>
            <a:endParaRPr lang="cs-CZ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99006617-1202-ED4A-C080-5FD61F2442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683867"/>
              </p:ext>
            </p:extLst>
          </p:nvPr>
        </p:nvGraphicFramePr>
        <p:xfrm>
          <a:off x="682228" y="2141639"/>
          <a:ext cx="7779544" cy="28961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3619">
                  <a:extLst>
                    <a:ext uri="{9D8B030D-6E8A-4147-A177-3AD203B41FA5}">
                      <a16:colId xmlns:a16="http://schemas.microsoft.com/office/drawing/2014/main" val="4022290465"/>
                    </a:ext>
                  </a:extLst>
                </a:gridCol>
                <a:gridCol w="1685925">
                  <a:extLst>
                    <a:ext uri="{9D8B030D-6E8A-4147-A177-3AD203B41FA5}">
                      <a16:colId xmlns:a16="http://schemas.microsoft.com/office/drawing/2014/main" val="3747967733"/>
                    </a:ext>
                  </a:extLst>
                </a:gridCol>
              </a:tblGrid>
              <a:tr h="29795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Realizace programu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neform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. vzdělávání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Duke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of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Edinburgh‘s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Award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100 000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79349012"/>
                  </a:ext>
                </a:extLst>
              </a:tr>
              <a:tr h="29795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Realizace projektu Post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Bellum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 – Příběhy našich sousedů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200 000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589288773"/>
                  </a:ext>
                </a:extLst>
              </a:tr>
              <a:tr h="29795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Stipendijní program pro žáky odborných škol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8 000 000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985227944"/>
                  </a:ext>
                </a:extLst>
              </a:tr>
              <a:tr h="30822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Krajská sportovní infrastruktura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2 000 000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02920494"/>
                  </a:ext>
                </a:extLst>
              </a:tr>
              <a:tr h="46196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Realizace okresních kol soutěží v okrese Liberec a krajských kol soutěží pro žáky ze škol sídlících na území Libereckého kraje 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1 000 000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701370475"/>
                  </a:ext>
                </a:extLst>
              </a:tr>
              <a:tr h="46196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Střední uměleckoprůmyslová škola sklářská Kamenický Šenov - dětské sympozium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580 000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911060166"/>
                  </a:ext>
                </a:extLst>
              </a:tr>
              <a:tr h="46196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500" u="none" strike="noStrike" dirty="0">
                          <a:effectLst/>
                          <a:latin typeface="+mj-lt"/>
                        </a:rPr>
                        <a:t>Rezerva v kapitole 912 - opravy a havárie v průběhu roku 2024 na objektech OŠMTS</a:t>
                      </a:r>
                      <a:endParaRPr lang="pl-PL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5 000 000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57112226"/>
                  </a:ext>
                </a:extLst>
              </a:tr>
              <a:tr h="30822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>
                          <a:effectLst/>
                          <a:latin typeface="+mj-lt"/>
                        </a:rPr>
                        <a:t>Podpora aktivit příspěvkových organizací</a:t>
                      </a:r>
                      <a:endParaRPr lang="cs-CZ" sz="15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700 000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121975678"/>
                  </a:ext>
                </a:extLst>
              </a:tr>
            </a:tbl>
          </a:graphicData>
        </a:graphic>
      </p:graphicFrame>
      <p:pic>
        <p:nvPicPr>
          <p:cNvPr id="9" name="Picture 2">
            <a:extLst>
              <a:ext uri="{FF2B5EF4-FFF2-40B4-BE49-F238E27FC236}">
                <a16:creationId xmlns:a16="http://schemas.microsoft.com/office/drawing/2014/main" id="{D2B3B653-6AF4-6AD6-EAA6-158AE176C1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32367" y="5722955"/>
            <a:ext cx="455738" cy="178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662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8B189D1F-BFED-468A-7144-46E85863F0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32367" y="5722955"/>
            <a:ext cx="455738" cy="178857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3AB03F79-0690-37C0-D64F-98F8F4964076}"/>
              </a:ext>
            </a:extLst>
          </p:cNvPr>
          <p:cNvSpPr txBox="1"/>
          <p:nvPr/>
        </p:nvSpPr>
        <p:spPr>
          <a:xfrm>
            <a:off x="1714135" y="621022"/>
            <a:ext cx="571573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cs-CZ" altLang="cs-CZ" sz="4400" b="1" i="1" dirty="0">
                <a:solidFill>
                  <a:srgbClr val="FF0000"/>
                </a:solidFill>
                <a:latin typeface="+mj-lt"/>
              </a:rPr>
              <a:t>ROZPOČET ROK 2024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746A59B-F75A-EBB3-729F-238060EDF34E}"/>
              </a:ext>
            </a:extLst>
          </p:cNvPr>
          <p:cNvSpPr txBox="1"/>
          <p:nvPr/>
        </p:nvSpPr>
        <p:spPr>
          <a:xfrm>
            <a:off x="779383" y="1433334"/>
            <a:ext cx="7406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/>
              <a:t>Kapitola 920 04 – Kapitálové výdaje – 188.000.000 Kč</a:t>
            </a:r>
            <a:endParaRPr lang="cs-CZ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F078EA00-C94E-D619-A812-E7E65996B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768086"/>
              </p:ext>
            </p:extLst>
          </p:nvPr>
        </p:nvGraphicFramePr>
        <p:xfrm>
          <a:off x="858511" y="1844436"/>
          <a:ext cx="7236620" cy="36040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92388">
                  <a:extLst>
                    <a:ext uri="{9D8B030D-6E8A-4147-A177-3AD203B41FA5}">
                      <a16:colId xmlns:a16="http://schemas.microsoft.com/office/drawing/2014/main" val="15519085"/>
                    </a:ext>
                  </a:extLst>
                </a:gridCol>
                <a:gridCol w="1344232">
                  <a:extLst>
                    <a:ext uri="{9D8B030D-6E8A-4147-A177-3AD203B41FA5}">
                      <a16:colId xmlns:a16="http://schemas.microsoft.com/office/drawing/2014/main" val="648110126"/>
                    </a:ext>
                  </a:extLst>
                </a:gridCol>
              </a:tblGrid>
              <a:tr h="26769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OA, HŠ a SOŠ, Turnov – Zhotovení PD na úpravu areálu Zborovská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211002064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SPŠ a VOŠ, Liberec – Vznik učeben pro Technické lyceum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279897011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SPŠ a VOŠ, Liberec – Rekonstrukce výměníku areál Tyršova - havárie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4227562109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SOŠ, Liberec,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. - Oprava fasády internátu 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25 000 000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808975048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SŠ řemesel a služeb, Jablonec n/N. - Oprava fasády objektu Podhorská - PD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3 000 000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55163541"/>
                  </a:ext>
                </a:extLst>
              </a:tr>
              <a:tr h="317667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SPŠ Česká Lípa – Rekonstrukce kuchyně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15 000 000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93589226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Gymnázium, Česká Lípa – Rekonstrukce hřiště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15 000 000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344838824"/>
                  </a:ext>
                </a:extLst>
              </a:tr>
              <a:tr h="34176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Gymnázium, Mimoň – Vybudování otopné soustavy – havárie 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7 000 000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801009930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Gymnázium, F. X. Šaldy, Liberec – Oprava střechy vč. přípravy FVE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6 000 000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51849147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ZŠ speciální, Jilemnice – Umístění speciální školy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3 000 000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0853320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SUPŠ a VOŠ, Jablonec n/N. – Výměna otvorových výplní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16 000 000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188559181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SZŠ a SOŠ, Česká Lípa,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. – Oprava rozvodů vody, objekty A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a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 B 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4 000 000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00198382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SŠ hospodářská a lesnická, Frýdlant – Realizace nového komplexního řešení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557922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614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0C198F8-33D5-69B7-FCCF-474147FFF0B7}"/>
              </a:ext>
            </a:extLst>
          </p:cNvPr>
          <p:cNvSpPr txBox="1"/>
          <p:nvPr/>
        </p:nvSpPr>
        <p:spPr>
          <a:xfrm>
            <a:off x="1916973" y="1686204"/>
            <a:ext cx="53100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 b="1" i="1" u="sng" dirty="0"/>
              <a:t>INVENTARIZACE MAJETKU ZA ROK 2023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8FF894AB-1C16-2E97-580E-CA94230E5412}"/>
              </a:ext>
            </a:extLst>
          </p:cNvPr>
          <p:cNvSpPr txBox="1"/>
          <p:nvPr/>
        </p:nvSpPr>
        <p:spPr>
          <a:xfrm>
            <a:off x="1318257" y="2231669"/>
            <a:ext cx="62897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cs-CZ" altLang="cs-CZ" dirty="0"/>
              <a:t>odevzdání elektronicky na e-mail: </a:t>
            </a:r>
            <a:r>
              <a:rPr lang="cs-CZ" altLang="cs-CZ" dirty="0">
                <a:hlinkClick r:id="rId2"/>
              </a:rPr>
              <a:t>lenka.cvrckova@kraj-lbc.cz</a:t>
            </a:r>
            <a:endParaRPr lang="cs-CZ" altLang="cs-CZ" dirty="0"/>
          </a:p>
          <a:p>
            <a:pPr>
              <a:defRPr/>
            </a:pPr>
            <a:r>
              <a:rPr lang="cs-CZ" altLang="cs-CZ" dirty="0"/>
              <a:t>	(po schválení i v písemné </a:t>
            </a:r>
            <a:r>
              <a:rPr lang="cs-CZ" altLang="cs-CZ" dirty="0">
                <a:highlight>
                  <a:srgbClr val="F8F8F8"/>
                </a:highlight>
              </a:rPr>
              <a:t>podobě </a:t>
            </a:r>
            <a:r>
              <a:rPr lang="cs-CZ" altLang="cs-CZ" b="1" dirty="0">
                <a:highlight>
                  <a:srgbClr val="F8F8F8"/>
                </a:highlight>
              </a:rPr>
              <a:t>do 24. 1. 2023</a:t>
            </a:r>
            <a:r>
              <a:rPr lang="cs-CZ" altLang="cs-CZ" dirty="0">
                <a:highlight>
                  <a:srgbClr val="F8F8F8"/>
                </a:highlight>
              </a:rPr>
              <a:t>)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9CE8510-4B61-EEB9-7763-133D8DEA3E43}"/>
              </a:ext>
            </a:extLst>
          </p:cNvPr>
          <p:cNvSpPr txBox="1"/>
          <p:nvPr/>
        </p:nvSpPr>
        <p:spPr>
          <a:xfrm>
            <a:off x="1427117" y="646806"/>
            <a:ext cx="628976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altLang="cs-CZ" sz="4400" b="1" dirty="0">
                <a:solidFill>
                  <a:srgbClr val="FF0000"/>
                </a:solidFill>
                <a:latin typeface="+mj-lt"/>
              </a:rPr>
              <a:t>POKYNY KE KONCI R. 2023</a:t>
            </a:r>
            <a:endParaRPr lang="cs-CZ" sz="4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ABE374EE-92C0-2525-8CC6-1085209747DA}"/>
              </a:ext>
            </a:extLst>
          </p:cNvPr>
          <p:cNvSpPr txBox="1"/>
          <p:nvPr/>
        </p:nvSpPr>
        <p:spPr>
          <a:xfrm>
            <a:off x="1808659" y="3075767"/>
            <a:ext cx="523929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Tx/>
              <a:buNone/>
              <a:defRPr/>
            </a:pPr>
            <a:r>
              <a:rPr lang="cs-CZ" altLang="cs-CZ" sz="2400" b="1" i="1" u="sng" dirty="0"/>
              <a:t>DAŇ Z NEMOVITOSTI NA ROK 2024 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3879E256-C664-4999-3B10-70D81FFD3ECA}"/>
              </a:ext>
            </a:extLst>
          </p:cNvPr>
          <p:cNvSpPr txBox="1"/>
          <p:nvPr/>
        </p:nvSpPr>
        <p:spPr>
          <a:xfrm>
            <a:off x="888274" y="3534596"/>
            <a:ext cx="60230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eaLnBrk="1" hangingPunct="1">
              <a:defRPr/>
            </a:pPr>
            <a:r>
              <a:rPr lang="cs-CZ" altLang="cs-CZ" dirty="0"/>
              <a:t>termín pro zaslání podkladů: </a:t>
            </a:r>
            <a:r>
              <a:rPr lang="cs-CZ" altLang="cs-CZ" b="1" dirty="0"/>
              <a:t>9. 1. 2024</a:t>
            </a:r>
          </a:p>
          <a:p>
            <a:pPr lvl="1" eaLnBrk="1" hangingPunct="1">
              <a:defRPr/>
            </a:pPr>
            <a:r>
              <a:rPr lang="cs-CZ" altLang="cs-CZ" dirty="0"/>
              <a:t>vyřizuje: Ing. Jana </a:t>
            </a:r>
            <a:r>
              <a:rPr lang="cs-CZ" altLang="cs-CZ" dirty="0" err="1"/>
              <a:t>Radějová</a:t>
            </a:r>
            <a:r>
              <a:rPr lang="cs-CZ" altLang="cs-CZ" dirty="0"/>
              <a:t> (</a:t>
            </a:r>
            <a:r>
              <a:rPr lang="cs-CZ" altLang="cs-CZ" dirty="0">
                <a:hlinkClick r:id="rId3"/>
              </a:rPr>
              <a:t>jana.radejova@kraj-lbc.cz</a:t>
            </a:r>
            <a:r>
              <a:rPr lang="cs-CZ" altLang="cs-CZ" dirty="0"/>
              <a:t>)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EA36BC01-307A-EFD2-E190-73EA48F8E846}"/>
              </a:ext>
            </a:extLst>
          </p:cNvPr>
          <p:cNvSpPr txBox="1"/>
          <p:nvPr/>
        </p:nvSpPr>
        <p:spPr>
          <a:xfrm>
            <a:off x="1383571" y="4375858"/>
            <a:ext cx="60894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 b="1" i="1" u="sng" dirty="0"/>
              <a:t>ÚČETNÍ ZÁVĚRKY ZA ROK 2023</a:t>
            </a:r>
            <a:endParaRPr lang="cs-CZ" altLang="cs-CZ" sz="2400" u="sng" dirty="0"/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47B1AFA0-40AA-59E9-5A12-ABE06F90027F}"/>
              </a:ext>
            </a:extLst>
          </p:cNvPr>
          <p:cNvSpPr txBox="1"/>
          <p:nvPr/>
        </p:nvSpPr>
        <p:spPr>
          <a:xfrm>
            <a:off x="853439" y="5042331"/>
            <a:ext cx="71497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eaLnBrk="1" hangingPunct="1">
              <a:defRPr/>
            </a:pPr>
            <a:r>
              <a:rPr lang="cs-CZ" altLang="cs-CZ" dirty="0"/>
              <a:t>pokyn bude zveřejněn na začátku ledna na edulk.cz</a:t>
            </a:r>
          </a:p>
          <a:p>
            <a:pPr lvl="1" eaLnBrk="1" hangingPunct="1">
              <a:defRPr/>
            </a:pPr>
            <a:r>
              <a:rPr lang="cs-CZ" altLang="cs-CZ" u="sng" dirty="0"/>
              <a:t>příděl kladného výsledku hospodaření </a:t>
            </a:r>
            <a:r>
              <a:rPr lang="cs-CZ" altLang="cs-CZ" b="1" u="sng" dirty="0"/>
              <a:t>POUZE do rezervního fondu!!! </a:t>
            </a:r>
          </a:p>
        </p:txBody>
      </p:sp>
    </p:spTree>
    <p:extLst>
      <p:ext uri="{BB962C8B-B14F-4D97-AF65-F5344CB8AC3E}">
        <p14:creationId xmlns:p14="http://schemas.microsoft.com/office/powerpoint/2010/main" val="20771113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3AD4BD88-BEC6-434E-0EA2-8E85E70469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32367" y="5722955"/>
            <a:ext cx="455738" cy="178857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74851EC8-FFAD-CE34-7A1A-0921CEAA0921}"/>
              </a:ext>
            </a:extLst>
          </p:cNvPr>
          <p:cNvSpPr txBox="1"/>
          <p:nvPr/>
        </p:nvSpPr>
        <p:spPr>
          <a:xfrm>
            <a:off x="1886853" y="2060834"/>
            <a:ext cx="514676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050" b="1" dirty="0">
                <a:solidFill>
                  <a:srgbClr val="FF0000"/>
                </a:solidFill>
                <a:latin typeface="+mj-lt"/>
              </a:rPr>
              <a:t>Děkuji za pozornost</a:t>
            </a:r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r>
              <a:rPr lang="cs-CZ" b="1" dirty="0"/>
              <a:t>Ing. Michaela Stříbrná</a:t>
            </a:r>
          </a:p>
          <a:p>
            <a:pPr algn="ctr"/>
            <a:r>
              <a:rPr lang="cs-CZ" dirty="0"/>
              <a:t>vedoucí odd. financování nepřímých nákladů</a:t>
            </a:r>
          </a:p>
        </p:txBody>
      </p:sp>
    </p:spTree>
    <p:extLst>
      <p:ext uri="{BB962C8B-B14F-4D97-AF65-F5344CB8AC3E}">
        <p14:creationId xmlns:p14="http://schemas.microsoft.com/office/powerpoint/2010/main" val="1279326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9949" y="285650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_Semilsko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656427"/>
              </p:ext>
            </p:extLst>
          </p:nvPr>
        </p:nvGraphicFramePr>
        <p:xfrm>
          <a:off x="503820" y="736641"/>
          <a:ext cx="8277880" cy="5384718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743236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90505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44139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4221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40950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Dětský domov, Semily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Oprava havarijního stavu kanalizace v areálu domova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  <a:latin typeface="+mj-lt"/>
                        </a:rPr>
                        <a:t>4 500 000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1493958138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Gymnázium, SOŠ a SZŠ, Jilemnice 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Příprava projektové dokumentace rekonstrukce tělocvičny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3 815 000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2573549767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Střední škola, Semily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Oprava sociálního zařízení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3 000 000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465242158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Gymnázium, SOŠ a SZŠ, Jilemnice </a:t>
                      </a:r>
                      <a:endParaRPr lang="cs-CZ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r>
                        <a:rPr lang="cs-CZ" sz="1200" i="0" dirty="0">
                          <a:latin typeface="+mj-lt"/>
                        </a:rPr>
                        <a:t>Oprava střechy domova mládeže + Oprava </a:t>
                      </a:r>
                      <a:r>
                        <a:rPr lang="cs-CZ" sz="1200" i="0" dirty="0" err="1">
                          <a:latin typeface="+mj-lt"/>
                        </a:rPr>
                        <a:t>el.přípojky</a:t>
                      </a:r>
                      <a:endParaRPr lang="cs-CZ" sz="1200" i="0" dirty="0"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1 600 000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2945209084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Obchodní akademie, Hotelová škola a Střední odborná škola, Turnov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r>
                        <a:rPr lang="cs-CZ" sz="1200" i="0" dirty="0">
                          <a:latin typeface="+mj-lt"/>
                        </a:rPr>
                        <a:t>Projektová dokumentace na směnu školských areálů Alešova a Zborovská, Turnov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11 000 000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2698238590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Dětský domov, Semily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r>
                        <a:rPr lang="cs-CZ" sz="1200" i="0" dirty="0">
                          <a:latin typeface="+mj-lt"/>
                        </a:rPr>
                        <a:t>Oprava povrchu hřiště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2 000 000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08750021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Gymnázium, SOŠ a SZŠ, Jilemnice </a:t>
                      </a:r>
                      <a:endParaRPr lang="cs-CZ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ctr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r>
                        <a:rPr lang="cs-CZ" sz="1200" i="0" dirty="0">
                          <a:latin typeface="+mj-lt"/>
                        </a:rPr>
                        <a:t>Výměna svítidel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605 000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996161370"/>
                  </a:ext>
                </a:extLst>
              </a:tr>
              <a:tr h="31204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zdravotnická škola, Turnov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r>
                        <a:rPr lang="cs-CZ" sz="1200" i="0" dirty="0">
                          <a:latin typeface="+mj-lt"/>
                        </a:rPr>
                        <a:t>Oprava elektroinstalace 1. – 3. patro domova mládeže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8 000 000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525740275"/>
                  </a:ext>
                </a:extLst>
              </a:tr>
              <a:tr h="31878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Dětský domov, Semily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r>
                        <a:rPr lang="cs-CZ" sz="1200" b="0" i="0" dirty="0">
                          <a:latin typeface="+mj-lt"/>
                        </a:rPr>
                        <a:t>Oprava hřiště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2 000 000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1863486265"/>
                  </a:ext>
                </a:extLst>
              </a:tr>
              <a:tr h="28522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Gymnázium, I. Olbrachta, Semily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r>
                        <a:rPr lang="cs-CZ" sz="1200" b="1" i="1" dirty="0">
                          <a:latin typeface="+mj-lt"/>
                        </a:rPr>
                        <a:t>Rekonstrukce tělocvičny a šaten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850 000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116374194"/>
                  </a:ext>
                </a:extLst>
              </a:tr>
              <a:tr h="26005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škola, Semily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r>
                        <a:rPr lang="cs-CZ" sz="1200" b="1" i="1" dirty="0">
                          <a:latin typeface="+mj-lt"/>
                        </a:rPr>
                        <a:t>Rekonstrukce kotelny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354925232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Gymnázium, Turnov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r>
                        <a:rPr lang="cs-CZ" sz="1200" b="1" i="1" dirty="0">
                          <a:latin typeface="+mj-lt"/>
                        </a:rPr>
                        <a:t>Oprava střechy a nová zpevněná plocha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900 000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438969112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Základní škola speciální, Semily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r>
                        <a:rPr lang="cs-CZ" sz="1200" b="1" i="1" dirty="0">
                          <a:latin typeface="+mj-lt"/>
                        </a:rPr>
                        <a:t>Oprava střechy</a:t>
                      </a: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250 000</a:t>
                      </a: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2170680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7691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_Semilsko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090801"/>
              </p:ext>
            </p:extLst>
          </p:nvPr>
        </p:nvGraphicFramePr>
        <p:xfrm>
          <a:off x="437388" y="1393668"/>
          <a:ext cx="8136583" cy="3400624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2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4221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42212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 dirty="0">
                          <a:effectLst/>
                          <a:latin typeface="+mj-lt"/>
                        </a:rPr>
                        <a:t>Operační program - Životní prostřední - projekty Snížení energetické náročnosti objektů (SEN)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1521280603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Základní škola speciální, Semily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objekt školy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  <a:latin typeface="+mj-lt"/>
                        </a:rPr>
                        <a:t>200 000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593441015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  <a:latin typeface="+mj-lt"/>
                        </a:rPr>
                        <a:t>Elektromobilita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extLst>
                  <a:ext uri="{0D108BD9-81ED-4DB2-BD59-A6C34878D82A}">
                    <a16:rowId xmlns:a16="http://schemas.microsoft.com/office/drawing/2014/main" val="514170308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Střední zdravotnická škola, Turnov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vozidlo kategorie M1 (vícemístné)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  <a:latin typeface="+mj-lt"/>
                        </a:rPr>
                        <a:t>1 150 000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268953390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Střední škola, Semily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  <a:latin typeface="+mj-lt"/>
                        </a:rPr>
                        <a:t>vozidlo kategorie M1 (osobní)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  <a:latin typeface="+mj-lt"/>
                        </a:rPr>
                        <a:t>1 300 000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/>
                </a:tc>
                <a:extLst>
                  <a:ext uri="{0D108BD9-81ED-4DB2-BD59-A6C34878D82A}">
                    <a16:rowId xmlns:a16="http://schemas.microsoft.com/office/drawing/2014/main" val="3154623550"/>
                  </a:ext>
                </a:extLst>
              </a:tr>
              <a:tr h="42212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Integrovaná střední škola, Vysoké nad Jizerou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vozidlo kategorie M1 (osobní) a M1 (vícemístné)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2 450 000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/>
                </a:tc>
                <a:extLst>
                  <a:ext uri="{0D108BD9-81ED-4DB2-BD59-A6C34878D82A}">
                    <a16:rowId xmlns:a16="http://schemas.microsoft.com/office/drawing/2014/main" val="2937398396"/>
                  </a:ext>
                </a:extLst>
              </a:tr>
              <a:tr h="19764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celkem</a:t>
                      </a:r>
                    </a:p>
                  </a:txBody>
                  <a:tcPr marL="7488" marR="7488" marT="7488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44 120 000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484689"/>
                  </a:ext>
                </a:extLst>
              </a:tr>
              <a:tr h="19764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 nové investiční akce za 2.500.000 Kč</a:t>
                      </a:r>
                    </a:p>
                  </a:txBody>
                  <a:tcPr marL="7488" marR="7488" marT="7488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376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0478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273247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 Českolipsko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492890"/>
              </p:ext>
            </p:extLst>
          </p:nvPr>
        </p:nvGraphicFramePr>
        <p:xfrm>
          <a:off x="359692" y="796887"/>
          <a:ext cx="8136583" cy="5169638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2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38628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25797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Střední zdravotnická škola a SOŠ,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Havárie rozvodů vody - objekt A a 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16 000 000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2223994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Obchodní akademie,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Oprava střechy objektu školy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88520004"/>
                  </a:ext>
                </a:extLst>
              </a:tr>
              <a:tr h="35219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Gymnázium Mimoň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Oprava havarijního stavu vzduchotechniky jídelna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2 600 000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1920148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Dětský domov, základní škola a mateřská škola, Krompach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Oprava podlahy v jídelně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47956988"/>
                  </a:ext>
                </a:extLst>
              </a:tr>
              <a:tr h="53100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Střední zdravotnická škola a SOŠ, Česká Lípa</a:t>
                      </a:r>
                    </a:p>
                    <a:p>
                      <a:pPr algn="l" fontAlgn="ctr"/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i="0" dirty="0">
                          <a:solidFill>
                            <a:schemeClr val="tx1"/>
                          </a:solidFill>
                          <a:latin typeface="+mj-lt"/>
                        </a:rPr>
                        <a:t>Výměna otvorových výplní – hala Svojsíkova stezka a tělocvična Lužická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322067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Vyšší odborná škola sklářská a SŠ, Nový Bor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i="0" dirty="0">
                          <a:solidFill>
                            <a:schemeClr val="tx1"/>
                          </a:solidFill>
                          <a:latin typeface="+mj-lt"/>
                        </a:rPr>
                        <a:t>Vybavení nové učebny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93486891"/>
                  </a:ext>
                </a:extLst>
              </a:tr>
              <a:tr h="3964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Střední uměleckoprůmyslová škola sklářská, Kamenický Šenov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i="0" dirty="0">
                          <a:solidFill>
                            <a:schemeClr val="tx1"/>
                          </a:solidFill>
                          <a:latin typeface="+mj-lt"/>
                        </a:rPr>
                        <a:t>Výměna svítidel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363 000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14785548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Gymnázium,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i="0" dirty="0">
                          <a:solidFill>
                            <a:schemeClr val="tx1"/>
                          </a:solidFill>
                          <a:latin typeface="+mj-lt"/>
                        </a:rPr>
                        <a:t>Rekonstrukce hřiště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67300057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průmyslová škola,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Rekonstrukce kuchyně – projektová dokumentace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5988265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Dětský domov, Dubá-Deštná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i="0" dirty="0">
                          <a:latin typeface="+mj-lt"/>
                        </a:rPr>
                        <a:t>Oprava příjezdové komunikace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1 800 000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5225259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Gymnázium,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200" b="1" i="1" dirty="0">
                          <a:latin typeface="+mj-lt"/>
                        </a:rPr>
                        <a:t>Modernizace datového připojení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789091"/>
                  </a:ext>
                </a:extLst>
              </a:tr>
              <a:tr h="3862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průmyslová škola,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Rekonstrukce kuchyně – realizace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290630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8163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 Českolipsko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93913"/>
              </p:ext>
            </p:extLst>
          </p:nvPr>
        </p:nvGraphicFramePr>
        <p:xfrm>
          <a:off x="359693" y="1484784"/>
          <a:ext cx="8136583" cy="1342221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2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40604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25797"/>
                  </a:ext>
                </a:extLst>
              </a:tr>
              <a:tr h="40604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Operační program - Životní prostřední - projekty Snížení energetické náročnosti objektů (SEN)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67300057"/>
                  </a:ext>
                </a:extLst>
              </a:tr>
              <a:tr h="27217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Gymnázium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SEN - jídelna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12 750 000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7703740"/>
                  </a:ext>
                </a:extLst>
              </a:tr>
              <a:tr h="25796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zdravotnická škola a SOŠ Česká Lípa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pořízení kogenerační jednotky - areál 28. října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8 000 000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1791524"/>
                  </a:ext>
                </a:extLst>
              </a:tr>
            </a:tbl>
          </a:graphicData>
        </a:graphic>
      </p:graphicFrame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9AC1919B-652A-18AA-022D-E53564954F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912003"/>
              </p:ext>
            </p:extLst>
          </p:nvPr>
        </p:nvGraphicFramePr>
        <p:xfrm>
          <a:off x="359693" y="2827005"/>
          <a:ext cx="8136582" cy="1454596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1">
                  <a:extLst>
                    <a:ext uri="{9D8B030D-6E8A-4147-A177-3AD203B41FA5}">
                      <a16:colId xmlns:a16="http://schemas.microsoft.com/office/drawing/2014/main" val="2244752227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2899838029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446708534"/>
                    </a:ext>
                  </a:extLst>
                </a:gridCol>
              </a:tblGrid>
              <a:tr h="33410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Operační program - Životní prostřední - Fotovoltaické elektrárny (FVE)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9163391"/>
                  </a:ext>
                </a:extLst>
              </a:tr>
              <a:tr h="33410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Gymnázium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areál školy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40182888"/>
                  </a:ext>
                </a:extLst>
              </a:tr>
              <a:tr h="334105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zdravotnická škola a SOŠ Česká Lípa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areál školy + dobíjecí stanice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1 000 000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0686283"/>
                  </a:ext>
                </a:extLst>
              </a:tr>
              <a:tr h="45228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Obchodní akademie,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areál školy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18182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0219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 Českolipsko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767035"/>
              </p:ext>
            </p:extLst>
          </p:nvPr>
        </p:nvGraphicFramePr>
        <p:xfrm>
          <a:off x="323850" y="1556792"/>
          <a:ext cx="8136582" cy="3157712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1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3417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j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107133"/>
                  </a:ext>
                </a:extLst>
              </a:tr>
              <a:tr h="31031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Národní plán obnovy - Hospodaření s vodou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73549767"/>
                  </a:ext>
                </a:extLst>
              </a:tr>
              <a:tr h="37787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Obchodní akademie, Česká Lípa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příprava projektu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1280603"/>
                  </a:ext>
                </a:extLst>
              </a:tr>
              <a:tr h="201783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Elektromobilita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3441015"/>
                  </a:ext>
                </a:extLst>
              </a:tr>
              <a:tr h="37787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Vyšší odborná škola sklářská a Střední škola, Nový Bor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4170308"/>
                  </a:ext>
                </a:extLst>
              </a:tr>
              <a:tr h="37787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zdravotnická škola a SOŠ Česká Lípa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(osobní) a kategorie N1 (nákladní do 3,5t)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8953390"/>
                  </a:ext>
                </a:extLst>
              </a:tr>
              <a:tr h="37787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Dětský domov, Dubá-Deštná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(osobní) a M1 (vícemístné)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2 450 000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4623550"/>
                  </a:ext>
                </a:extLst>
              </a:tr>
              <a:tr h="3561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celkem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89 513 000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398396"/>
                  </a:ext>
                </a:extLst>
              </a:tr>
              <a:tr h="3561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nové investiční akce za 6 850 000 Kč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294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154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01843" y="36552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_Jablonecko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315257"/>
              </p:ext>
            </p:extLst>
          </p:nvPr>
        </p:nvGraphicFramePr>
        <p:xfrm>
          <a:off x="349976" y="874799"/>
          <a:ext cx="8136582" cy="4966714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1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31790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25432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Gymnázium Dr. Randy,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Zajištění statiky objektu jídelny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20 764 000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3459021"/>
                  </a:ext>
                </a:extLst>
              </a:tr>
              <a:tr h="35865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Dětský domov,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Rekonstrukce objektu Pasecká - dokončuje se PD </a:t>
                      </a:r>
                    </a:p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(1 350 000 Kč)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26 850 000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57818966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řemesel a služeb,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Výměna výtahu u SPC - objekt Smetanova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41587041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řemesel a služeb,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Odstranění závad - COV Podhorská (kapacita plynu)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24648074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uměleckoprům.škola a VOŠ,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Úhrada nájemného - memorandum investice SMJ do objektu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2 850 000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0377307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uměleckoprůmyslová škola sklářská, Železný Brod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Výměna podlahové krytiny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3300389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uměleckoprůmyslová škola sklářská, Železný Brod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Výměna osvětlení za energeticky úsporná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1 200 000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00714254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uměleckoprůmyslová škola sklářská, Železný Brod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Ostranění bezpečnostních a hygienických závad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20564018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uměleckoprůmyslová škola sklářská, Železný Brod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Výměna oken na domově mládeže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90131122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Vyšší odborná škola mezinárodního obchodu a OA Jablonec n/N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Zateplení fasády nové budovy školy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5 000 000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23663150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Gymnázium, U Balvanu, Jablonec n/N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Pořízení plynového kotle, školního nábytku a výměna protipožárních dveří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600 000</a:t>
                      </a:r>
                    </a:p>
                    <a:p>
                      <a:pPr algn="r" fontAlgn="t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246590610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průmyslová škola technická, Jablonec n/N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Oprava hygienických prostor vč. rozvodů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2 000 000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64615282"/>
                  </a:ext>
                </a:extLst>
              </a:tr>
              <a:tr h="35972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řemesel a služeb, Jablonec n/N</a:t>
                      </a:r>
                    </a:p>
                    <a:p>
                      <a:pPr algn="l" fontAlgn="t"/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Oprava rozvodů vody v objektu U2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2 000 000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564297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561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_Jablonecko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802645"/>
              </p:ext>
            </p:extLst>
          </p:nvPr>
        </p:nvGraphicFramePr>
        <p:xfrm>
          <a:off x="323850" y="1484785"/>
          <a:ext cx="8136582" cy="4813329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1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36475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IROP - Školy bez bariér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27929213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Gymnázium Dr. Randy,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areál školy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8 100 000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0935948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Gymnázium U Balvanu,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areál školy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22 300 000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2817911"/>
                  </a:ext>
                </a:extLst>
              </a:tr>
              <a:tr h="36475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Operační program - Životní prostřední - Fotovoltaické elektrárny (FVE)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29385517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Gymnázium Dr. Randy,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areál školy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2 660 000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65242158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průmyslová škola technická,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areál školy + dobíjecí stanice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1280603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Elektromobilita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3441015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řemesel a služeb, Jablonec n/N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 vícemístné)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1 150 000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4170308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Základní škola Jablonec n/N, Liberecká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8953390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Dětský domov, Jablonec n/N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vozidlo kategorie M1 (osobní vícemístné)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1 150 000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4623550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celkem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108 274 000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398396"/>
                  </a:ext>
                </a:extLst>
              </a:tr>
              <a:tr h="36475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 nová </a:t>
                      </a:r>
                      <a:r>
                        <a:rPr lang="cs-CZ" sz="1400" b="1" i="1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inv</a:t>
                      </a:r>
                      <a:r>
                        <a:rPr lang="cs-CZ" sz="14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 akce – změna účelu za 2.000.000 Kč</a:t>
                      </a:r>
                      <a:endParaRPr lang="cs-CZ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848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7551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Akce v realizaci _Liberecko 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6C55B9E-C20D-118C-E544-3AFFF0E7B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34494"/>
              </p:ext>
            </p:extLst>
          </p:nvPr>
        </p:nvGraphicFramePr>
        <p:xfrm>
          <a:off x="359693" y="1484784"/>
          <a:ext cx="8136582" cy="3232651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1">
                  <a:extLst>
                    <a:ext uri="{9D8B030D-6E8A-4147-A177-3AD203B41FA5}">
                      <a16:colId xmlns:a16="http://schemas.microsoft.com/office/drawing/2014/main" val="3745062218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416007085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3237602738"/>
                    </a:ext>
                  </a:extLst>
                </a:gridCol>
              </a:tblGrid>
              <a:tr h="4594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příspěvkové organizace 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název akce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alokace v Kč</a:t>
                      </a:r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88" marR="7488" marT="748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815509"/>
                  </a:ext>
                </a:extLst>
              </a:tr>
              <a:tr h="39904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strojní, stavební a dopravní,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Rekonstrukce elektroinstalace v objektu D, Letná,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73549767"/>
                  </a:ext>
                </a:extLst>
              </a:tr>
              <a:tr h="39904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gastronomie a služeb,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Oprava havarijního stavu střechy, objekt Centrum,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65242158"/>
                  </a:ext>
                </a:extLst>
              </a:tr>
              <a:tr h="43987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Základní škola a mateřská škola logopedická,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Změna zdroje vytápění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8 500 000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4170308"/>
                  </a:ext>
                </a:extLst>
              </a:tr>
              <a:tr h="204587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Dětský domov, Frýdlant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Zhotovení projektové dokumentace - horní objekt Větrov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2 065 000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1000059"/>
                  </a:ext>
                </a:extLst>
              </a:tr>
              <a:tr h="29005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strojní, stavební a dopravní,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Úprava prostor pro přesun vedení školy - Ještědská,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6 010 000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41478203"/>
                  </a:ext>
                </a:extLst>
              </a:tr>
              <a:tr h="290059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Dětský domov, Frýdlant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Oprava kanalizace v areálu domova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1 650 000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5624106"/>
                  </a:ext>
                </a:extLst>
              </a:tr>
              <a:tr h="290059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odborná škola, Liberec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Zpracování projektové dokumentace - obnova fasády internátu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1 900 000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90894401"/>
                  </a:ext>
                </a:extLst>
              </a:tr>
              <a:tr h="29005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Obchodní akademie a Jazyková škola, Liberec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Výměna osvětlení v TV hale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60469477"/>
                  </a:ext>
                </a:extLst>
              </a:tr>
            </a:tbl>
          </a:graphicData>
        </a:graphic>
      </p:graphicFrame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1A2DBF19-4FC0-1BCD-6921-E6BEC592D0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018382"/>
              </p:ext>
            </p:extLst>
          </p:nvPr>
        </p:nvGraphicFramePr>
        <p:xfrm>
          <a:off x="359693" y="4717435"/>
          <a:ext cx="8136583" cy="72008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342">
                  <a:extLst>
                    <a:ext uri="{9D8B030D-6E8A-4147-A177-3AD203B41FA5}">
                      <a16:colId xmlns:a16="http://schemas.microsoft.com/office/drawing/2014/main" val="1260935304"/>
                    </a:ext>
                  </a:extLst>
                </a:gridCol>
                <a:gridCol w="3529218">
                  <a:extLst>
                    <a:ext uri="{9D8B030D-6E8A-4147-A177-3AD203B41FA5}">
                      <a16:colId xmlns:a16="http://schemas.microsoft.com/office/drawing/2014/main" val="3772560413"/>
                    </a:ext>
                  </a:extLst>
                </a:gridCol>
                <a:gridCol w="928023">
                  <a:extLst>
                    <a:ext uri="{9D8B030D-6E8A-4147-A177-3AD203B41FA5}">
                      <a16:colId xmlns:a16="http://schemas.microsoft.com/office/drawing/2014/main" val="2005443583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Dětský domov, Jablonné v Podještědí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Zvedací plošina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853252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Gymnázium, Frýdlant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Výměna svítidel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325 000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6230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73480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1473</TotalTime>
  <Words>2292</Words>
  <Application>Microsoft Office PowerPoint</Application>
  <PresentationFormat>Předvádění na obrazovce (4:3)</PresentationFormat>
  <Paragraphs>460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Titillium</vt:lpstr>
      <vt:lpstr>Wingdings</vt:lpstr>
      <vt:lpstr>Motiv Office</vt:lpstr>
      <vt:lpstr>EKONOMICKÁ ČÁST (oddělení nepřímých nákladů)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Stříbrná Michaela</cp:lastModifiedBy>
  <cp:revision>42</cp:revision>
  <cp:lastPrinted>2023-12-13T12:27:37Z</cp:lastPrinted>
  <dcterms:created xsi:type="dcterms:W3CDTF">2023-03-08T15:30:40Z</dcterms:created>
  <dcterms:modified xsi:type="dcterms:W3CDTF">2023-12-13T12:31:47Z</dcterms:modified>
</cp:coreProperties>
</file>